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NP2H7PJ9MAVMq0w6zPuvWSSIv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2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18" name="Google Shape;18;p28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25400" sx="71000" ty="6350" sy="71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" name="Google Shape;19;p28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cxnSp>
        <p:nvCxnSpPr>
          <p:cNvPr id="86" name="Google Shape;86;p38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oddílu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32" name="Google Shape;32;p30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rotWithShape="1">
            <a:blip r:embed="rId2">
              <a:alphaModFix/>
            </a:blip>
            <a:tile algn="tl" flip="none" tx="25400" sx="71000" ty="6350" sy="71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30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2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2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62" name="Google Shape;62;p35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3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6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6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69" name="Google Shape;69;p36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cxnSp>
        <p:nvCxnSpPr>
          <p:cNvPr id="73" name="Google Shape;73;p3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64B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cxnSp>
        <p:nvCxnSpPr>
          <p:cNvPr id="11" name="Google Shape;11;p27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0.xml"/><Relationship Id="rId22" Type="http://schemas.openxmlformats.org/officeDocument/2006/relationships/slide" Target="/ppt/slides/slide22.xml"/><Relationship Id="rId21" Type="http://schemas.openxmlformats.org/officeDocument/2006/relationships/slide" Target="/ppt/slides/slide21.xml"/><Relationship Id="rId24" Type="http://schemas.openxmlformats.org/officeDocument/2006/relationships/slide" Target="/ppt/slides/slide24.xml"/><Relationship Id="rId23" Type="http://schemas.openxmlformats.org/officeDocument/2006/relationships/slide" Target="/ppt/slides/slide2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9.xml"/><Relationship Id="rId26" Type="http://schemas.openxmlformats.org/officeDocument/2006/relationships/slide" Target="/ppt/slides/slide26.xml"/><Relationship Id="rId25" Type="http://schemas.openxmlformats.org/officeDocument/2006/relationships/slide" Target="/ppt/slides/slide25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8.xml"/><Relationship Id="rId11" Type="http://schemas.openxmlformats.org/officeDocument/2006/relationships/slide" Target="/ppt/slides/slide11.xml"/><Relationship Id="rId10" Type="http://schemas.openxmlformats.org/officeDocument/2006/relationships/slide" Target="/ppt/slides/slide10.xml"/><Relationship Id="rId13" Type="http://schemas.openxmlformats.org/officeDocument/2006/relationships/slide" Target="/ppt/slides/slide13.xml"/><Relationship Id="rId12" Type="http://schemas.openxmlformats.org/officeDocument/2006/relationships/slide" Target="/ppt/slides/slide12.xml"/><Relationship Id="rId15" Type="http://schemas.openxmlformats.org/officeDocument/2006/relationships/slide" Target="/ppt/slides/slide15.xml"/><Relationship Id="rId14" Type="http://schemas.openxmlformats.org/officeDocument/2006/relationships/slide" Target="/ppt/slides/slide14.xml"/><Relationship Id="rId17" Type="http://schemas.openxmlformats.org/officeDocument/2006/relationships/slide" Target="/ppt/slides/slide17.xml"/><Relationship Id="rId16" Type="http://schemas.openxmlformats.org/officeDocument/2006/relationships/slide" Target="/ppt/slides/slide16.xml"/><Relationship Id="rId19" Type="http://schemas.openxmlformats.org/officeDocument/2006/relationships/slide" Target="/ppt/slides/slide19.xml"/><Relationship Id="rId18" Type="http://schemas.openxmlformats.org/officeDocument/2006/relationships/slide" Target="/ppt/slides/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slide" Target="/ppt/slides/slide2.xml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1.jpg"/><Relationship Id="rId6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HARDWARE A SOFTWARE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/>
              <a:t>Marek Salaj</a:t>
            </a:r>
            <a:endParaRPr/>
          </a:p>
        </p:txBody>
      </p:sp>
      <p:pic>
        <p:nvPicPr>
          <p:cNvPr descr="logo.png" id="93" name="Google Shape;93;p1"/>
          <p:cNvPicPr preferRelativeResize="0"/>
          <p:nvPr/>
        </p:nvPicPr>
        <p:blipFill rotWithShape="1">
          <a:blip r:embed="rId3">
            <a:alphaModFix/>
          </a:blip>
          <a:srcRect b="26999" l="11386" r="47231" t="17738"/>
          <a:stretch/>
        </p:blipFill>
        <p:spPr>
          <a:xfrm>
            <a:off x="10685928" y="5576046"/>
            <a:ext cx="1335741" cy="117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K ČEMU TATO SOUČÁSTKA SLOUŽÍ?</a:t>
            </a:r>
            <a:endParaRPr/>
          </a:p>
        </p:txBody>
      </p:sp>
      <p:pic>
        <p:nvPicPr>
          <p:cNvPr descr="Domov" id="187" name="Google Shape;187;p1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1372" y="2307355"/>
            <a:ext cx="7635969" cy="435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CO DĚLÁ „CPU“ V POČÍTAČI?</a:t>
            </a:r>
            <a:endParaRPr/>
          </a:p>
        </p:txBody>
      </p:sp>
      <p:pic>
        <p:nvPicPr>
          <p:cNvPr descr="Domov" id="194" name="Google Shape;194;p11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5">
            <a:alphaModFix/>
          </a:blip>
          <a:srcRect b="5130" l="13673" r="13792" t="2877"/>
          <a:stretch/>
        </p:blipFill>
        <p:spPr>
          <a:xfrm>
            <a:off x="3245224" y="1936376"/>
            <a:ext cx="6176682" cy="466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JEDNODUŠE VYSVĚTLI CO JE TO HARDWARE</a:t>
            </a:r>
            <a:endParaRPr/>
          </a:p>
        </p:txBody>
      </p:sp>
      <p:pic>
        <p:nvPicPr>
          <p:cNvPr descr="Domov" id="201" name="Google Shape;201;p1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torial para una Gestión del Inventario de Hardware de IT" id="202" name="Google Shape;2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748" y="1929663"/>
            <a:ext cx="7740463" cy="434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NA KTERÉ SOUČÁSTCE SE PROPOJUJÍ VŠECHNY 						OSTATNÍ V POČÍTAČI?</a:t>
            </a:r>
            <a:endParaRPr/>
          </a:p>
        </p:txBody>
      </p:sp>
      <p:pic>
        <p:nvPicPr>
          <p:cNvPr descr="Domov" id="208" name="Google Shape;208;p13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9075" y="2191310"/>
            <a:ext cx="4415678" cy="441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VYJMENUJTE 3 SOUČÁSTKY A CO DĚLAJÍ</a:t>
            </a:r>
            <a:endParaRPr/>
          </a:p>
        </p:txBody>
      </p:sp>
      <p:pic>
        <p:nvPicPr>
          <p:cNvPr descr="Domov" id="215" name="Google Shape;215;p1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4165" y="1815891"/>
            <a:ext cx="4914093" cy="4914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VYJMENUJ 2 PROGRAMY/APLIKACE, </a:t>
            </a:r>
            <a:br>
              <a:rPr lang="cs-CZ"/>
            </a:br>
            <a:r>
              <a:rPr lang="cs-CZ"/>
              <a:t>				KTERÉ POUŽÍVÁŠ KAŽDÝ DEN</a:t>
            </a:r>
            <a:endParaRPr/>
          </a:p>
        </p:txBody>
      </p:sp>
      <p:pic>
        <p:nvPicPr>
          <p:cNvPr descr="Domov" id="222" name="Google Shape;222;p15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8477" y="2124366"/>
            <a:ext cx="4605618" cy="460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POZNEJ SOFTWARE NA OBRÁZKU</a:t>
            </a:r>
            <a:endParaRPr/>
          </a:p>
        </p:txBody>
      </p:sp>
      <p:pic>
        <p:nvPicPr>
          <p:cNvPr descr="Domov" id="229" name="Google Shape;229;p1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bor:Google Classroom Logo.svg – Wikipedie" id="230" name="Google Shape;2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4709" y="1934261"/>
            <a:ext cx="5304491" cy="458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JAKÝ SOFTWARE MŮŽEME NAJÍT </a:t>
            </a:r>
            <a:br>
              <a:rPr lang="cs-CZ"/>
            </a:br>
            <a:r>
              <a:rPr lang="cs-CZ"/>
              <a:t>					VE ŠKOLNÍM POČÍTAČI?</a:t>
            </a:r>
            <a:endParaRPr/>
          </a:p>
        </p:txBody>
      </p:sp>
      <p:pic>
        <p:nvPicPr>
          <p:cNvPr descr="Domov" id="236" name="Google Shape;236;p1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1182" y="2384611"/>
            <a:ext cx="4029635" cy="402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CO ZNAMENÁ ZKRATKA „OS“?</a:t>
            </a:r>
            <a:endParaRPr/>
          </a:p>
        </p:txBody>
      </p:sp>
      <p:pic>
        <p:nvPicPr>
          <p:cNvPr descr="Domov" id="243" name="Google Shape;243;p1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5">
            <a:alphaModFix/>
          </a:blip>
          <a:srcRect b="28308" l="1865" r="6617" t="8677"/>
          <a:stretch/>
        </p:blipFill>
        <p:spPr>
          <a:xfrm>
            <a:off x="517082" y="2814918"/>
            <a:ext cx="11157836" cy="23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JAKÝ JE ROZDÍL MEZI SOFTWAREM </a:t>
            </a:r>
            <a:br>
              <a:rPr lang="cs-CZ"/>
            </a:br>
            <a:r>
              <a:rPr lang="cs-CZ"/>
              <a:t>					„WINDOWS“ A „WORD“?</a:t>
            </a:r>
            <a:endParaRPr/>
          </a:p>
        </p:txBody>
      </p:sp>
      <p:pic>
        <p:nvPicPr>
          <p:cNvPr descr="Domov" id="250" name="Google Shape;250;p19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s - Social media &amp; Logos Icons" id="251" name="Google Shape;2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7129" y="2304815"/>
            <a:ext cx="3967969" cy="3967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Word (2019–present).svg - Wikimedia Commons" id="252" name="Google Shape;25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0201" y="2559422"/>
            <a:ext cx="3683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64B3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79294" y="860612"/>
            <a:ext cx="950259" cy="1039906"/>
          </a:xfrm>
          <a:prstGeom prst="rect">
            <a:avLst/>
          </a:prstGeom>
          <a:solidFill>
            <a:srgbClr val="564B3C"/>
          </a:solidFill>
          <a:ln cap="flat" cmpd="sng" w="15875">
            <a:solidFill>
              <a:srgbClr val="56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2">
            <a:hlinkClick action="ppaction://hlinksldjump" r:id="rId3"/>
          </p:cNvPr>
          <p:cNvSpPr/>
          <p:nvPr/>
        </p:nvSpPr>
        <p:spPr>
          <a:xfrm>
            <a:off x="304875" y="1759215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100</a:t>
            </a:r>
            <a:endParaRPr/>
          </a:p>
        </p:txBody>
      </p:sp>
      <p:sp>
        <p:nvSpPr>
          <p:cNvPr id="100" name="Google Shape;100;p2">
            <a:hlinkClick action="ppaction://hlinksldjump" r:id="rId4"/>
          </p:cNvPr>
          <p:cNvSpPr/>
          <p:nvPr/>
        </p:nvSpPr>
        <p:spPr>
          <a:xfrm>
            <a:off x="1542282" y="2432078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</a:t>
            </a:r>
            <a:endParaRPr/>
          </a:p>
        </p:txBody>
      </p:sp>
      <p:sp>
        <p:nvSpPr>
          <p:cNvPr id="101" name="Google Shape;101;p2">
            <a:hlinkClick action="ppaction://hlinksldjump" r:id="rId5"/>
          </p:cNvPr>
          <p:cNvSpPr/>
          <p:nvPr/>
        </p:nvSpPr>
        <p:spPr>
          <a:xfrm>
            <a:off x="304875" y="3122871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300</a:t>
            </a:r>
            <a:endParaRPr/>
          </a:p>
        </p:txBody>
      </p:sp>
      <p:sp>
        <p:nvSpPr>
          <p:cNvPr id="102" name="Google Shape;102;p2">
            <a:hlinkClick action="ppaction://hlinksldjump" r:id="rId6"/>
          </p:cNvPr>
          <p:cNvSpPr/>
          <p:nvPr/>
        </p:nvSpPr>
        <p:spPr>
          <a:xfrm>
            <a:off x="1542282" y="3795734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400</a:t>
            </a:r>
            <a:endParaRPr/>
          </a:p>
        </p:txBody>
      </p:sp>
      <p:sp>
        <p:nvSpPr>
          <p:cNvPr id="103" name="Google Shape;103;p2">
            <a:hlinkClick action="ppaction://hlinksldjump" r:id="rId7"/>
          </p:cNvPr>
          <p:cNvSpPr/>
          <p:nvPr/>
        </p:nvSpPr>
        <p:spPr>
          <a:xfrm>
            <a:off x="304875" y="4486527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500</a:t>
            </a:r>
            <a:endParaRPr/>
          </a:p>
        </p:txBody>
      </p:sp>
      <p:sp>
        <p:nvSpPr>
          <p:cNvPr id="104" name="Google Shape;104;p2">
            <a:hlinkClick action="ppaction://hlinksldjump" r:id="rId8"/>
          </p:cNvPr>
          <p:cNvSpPr/>
          <p:nvPr/>
        </p:nvSpPr>
        <p:spPr>
          <a:xfrm>
            <a:off x="1542282" y="5159392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600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289661" y="262633"/>
            <a:ext cx="2786515" cy="1144825"/>
          </a:xfrm>
          <a:prstGeom prst="roundRect">
            <a:avLst>
              <a:gd fmla="val 16667" name="adj"/>
            </a:avLst>
          </a:prstGeom>
          <a:solidFill>
            <a:srgbClr val="515F56"/>
          </a:solidFill>
          <a:ln cap="flat" cmpd="sng" w="285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</a:t>
            </a:r>
            <a:b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vs.</a:t>
            </a:r>
            <a:b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255680" y="262631"/>
            <a:ext cx="2786515" cy="1144825"/>
          </a:xfrm>
          <a:prstGeom prst="roundRect">
            <a:avLst>
              <a:gd fmla="val 16667" name="adj"/>
            </a:avLst>
          </a:prstGeom>
          <a:solidFill>
            <a:srgbClr val="515F56"/>
          </a:solidFill>
          <a:ln cap="flat" cmpd="sng" w="285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6221505" y="262631"/>
            <a:ext cx="2786515" cy="1144825"/>
          </a:xfrm>
          <a:prstGeom prst="roundRect">
            <a:avLst>
              <a:gd fmla="val 16667" name="adj"/>
            </a:avLst>
          </a:prstGeom>
          <a:solidFill>
            <a:srgbClr val="515F56"/>
          </a:solidFill>
          <a:ln cap="flat" cmpd="sng" w="285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175738" y="262632"/>
            <a:ext cx="2786515" cy="1144825"/>
          </a:xfrm>
          <a:prstGeom prst="roundRect">
            <a:avLst>
              <a:gd fmla="val 16667" name="adj"/>
            </a:avLst>
          </a:prstGeom>
          <a:solidFill>
            <a:srgbClr val="515F56"/>
          </a:solidFill>
          <a:ln cap="flat" cmpd="sng" w="2857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b="1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Periferie</a:t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" name="Google Shape;109;p2">
            <a:hlinkClick action="ppaction://hlinksldjump" r:id="rId9"/>
          </p:cNvPr>
          <p:cNvSpPr/>
          <p:nvPr/>
        </p:nvSpPr>
        <p:spPr>
          <a:xfrm>
            <a:off x="3336537" y="1759215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100</a:t>
            </a:r>
            <a:endParaRPr/>
          </a:p>
        </p:txBody>
      </p:sp>
      <p:sp>
        <p:nvSpPr>
          <p:cNvPr id="110" name="Google Shape;110;p2">
            <a:hlinkClick action="ppaction://hlinksldjump" r:id="rId10"/>
          </p:cNvPr>
          <p:cNvSpPr/>
          <p:nvPr/>
        </p:nvSpPr>
        <p:spPr>
          <a:xfrm>
            <a:off x="4583776" y="2432078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</a:t>
            </a:r>
            <a:endParaRPr/>
          </a:p>
        </p:txBody>
      </p:sp>
      <p:sp>
        <p:nvSpPr>
          <p:cNvPr id="111" name="Google Shape;111;p2">
            <a:hlinkClick action="ppaction://hlinksldjump" r:id="rId11"/>
          </p:cNvPr>
          <p:cNvSpPr/>
          <p:nvPr/>
        </p:nvSpPr>
        <p:spPr>
          <a:xfrm>
            <a:off x="3336537" y="3122871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300</a:t>
            </a:r>
            <a:endParaRPr/>
          </a:p>
        </p:txBody>
      </p:sp>
      <p:sp>
        <p:nvSpPr>
          <p:cNvPr id="112" name="Google Shape;112;p2">
            <a:hlinkClick action="ppaction://hlinksldjump" r:id="rId12"/>
          </p:cNvPr>
          <p:cNvSpPr/>
          <p:nvPr/>
        </p:nvSpPr>
        <p:spPr>
          <a:xfrm>
            <a:off x="4583776" y="3795734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400</a:t>
            </a:r>
            <a:endParaRPr/>
          </a:p>
        </p:txBody>
      </p:sp>
      <p:sp>
        <p:nvSpPr>
          <p:cNvPr id="113" name="Google Shape;113;p2">
            <a:hlinkClick action="ppaction://hlinksldjump" r:id="rId13"/>
          </p:cNvPr>
          <p:cNvSpPr/>
          <p:nvPr/>
        </p:nvSpPr>
        <p:spPr>
          <a:xfrm>
            <a:off x="3336537" y="4486527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500</a:t>
            </a:r>
            <a:endParaRPr/>
          </a:p>
        </p:txBody>
      </p:sp>
      <p:sp>
        <p:nvSpPr>
          <p:cNvPr id="114" name="Google Shape;114;p2">
            <a:hlinkClick action="ppaction://hlinksldjump" r:id="rId14"/>
          </p:cNvPr>
          <p:cNvSpPr/>
          <p:nvPr/>
        </p:nvSpPr>
        <p:spPr>
          <a:xfrm>
            <a:off x="4583776" y="5159392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600</a:t>
            </a:r>
            <a:endParaRPr/>
          </a:p>
        </p:txBody>
      </p:sp>
      <p:sp>
        <p:nvSpPr>
          <p:cNvPr id="115" name="Google Shape;115;p2">
            <a:hlinkClick action="ppaction://hlinksldjump" r:id="rId15"/>
          </p:cNvPr>
          <p:cNvSpPr/>
          <p:nvPr/>
        </p:nvSpPr>
        <p:spPr>
          <a:xfrm>
            <a:off x="6293382" y="1733012"/>
            <a:ext cx="1480200" cy="1275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100</a:t>
            </a:r>
            <a:endParaRPr/>
          </a:p>
        </p:txBody>
      </p:sp>
      <p:sp>
        <p:nvSpPr>
          <p:cNvPr id="116" name="Google Shape;116;p2">
            <a:hlinkClick action="ppaction://hlinksldjump" r:id="rId16"/>
          </p:cNvPr>
          <p:cNvSpPr/>
          <p:nvPr/>
        </p:nvSpPr>
        <p:spPr>
          <a:xfrm>
            <a:off x="7530789" y="2405875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</a:t>
            </a:r>
            <a:endParaRPr/>
          </a:p>
        </p:txBody>
      </p:sp>
      <p:sp>
        <p:nvSpPr>
          <p:cNvPr id="117" name="Google Shape;117;p2">
            <a:hlinkClick action="ppaction://hlinksldjump" r:id="rId17"/>
          </p:cNvPr>
          <p:cNvSpPr/>
          <p:nvPr/>
        </p:nvSpPr>
        <p:spPr>
          <a:xfrm>
            <a:off x="6293382" y="3096668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300</a:t>
            </a:r>
            <a:endParaRPr/>
          </a:p>
        </p:txBody>
      </p:sp>
      <p:sp>
        <p:nvSpPr>
          <p:cNvPr id="118" name="Google Shape;118;p2">
            <a:hlinkClick action="ppaction://hlinksldjump" r:id="rId18"/>
          </p:cNvPr>
          <p:cNvSpPr/>
          <p:nvPr/>
        </p:nvSpPr>
        <p:spPr>
          <a:xfrm>
            <a:off x="7530789" y="3769532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400</a:t>
            </a:r>
            <a:endParaRPr/>
          </a:p>
        </p:txBody>
      </p:sp>
      <p:sp>
        <p:nvSpPr>
          <p:cNvPr id="119" name="Google Shape;119;p2">
            <a:hlinkClick action="ppaction://hlinksldjump" r:id="rId19"/>
          </p:cNvPr>
          <p:cNvSpPr/>
          <p:nvPr/>
        </p:nvSpPr>
        <p:spPr>
          <a:xfrm>
            <a:off x="6293382" y="4460324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500</a:t>
            </a:r>
            <a:endParaRPr/>
          </a:p>
        </p:txBody>
      </p:sp>
      <p:sp>
        <p:nvSpPr>
          <p:cNvPr id="120" name="Google Shape;120;p2">
            <a:hlinkClick action="ppaction://hlinksldjump" r:id="rId20"/>
          </p:cNvPr>
          <p:cNvSpPr/>
          <p:nvPr/>
        </p:nvSpPr>
        <p:spPr>
          <a:xfrm>
            <a:off x="7530789" y="5133189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600</a:t>
            </a:r>
            <a:endParaRPr/>
          </a:p>
        </p:txBody>
      </p:sp>
      <p:sp>
        <p:nvSpPr>
          <p:cNvPr id="121" name="Google Shape;121;p2">
            <a:hlinkClick action="ppaction://hlinksldjump" r:id="rId21"/>
          </p:cNvPr>
          <p:cNvSpPr/>
          <p:nvPr/>
        </p:nvSpPr>
        <p:spPr>
          <a:xfrm>
            <a:off x="9247615" y="1706809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100</a:t>
            </a:r>
            <a:endParaRPr/>
          </a:p>
        </p:txBody>
      </p:sp>
      <p:sp>
        <p:nvSpPr>
          <p:cNvPr id="122" name="Google Shape;122;p2">
            <a:hlinkClick action="ppaction://hlinksldjump" r:id="rId22"/>
          </p:cNvPr>
          <p:cNvSpPr/>
          <p:nvPr/>
        </p:nvSpPr>
        <p:spPr>
          <a:xfrm>
            <a:off x="10489938" y="2379672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</a:t>
            </a:r>
            <a:endParaRPr/>
          </a:p>
        </p:txBody>
      </p:sp>
      <p:sp>
        <p:nvSpPr>
          <p:cNvPr id="123" name="Google Shape;123;p2">
            <a:hlinkClick action="ppaction://hlinksldjump" r:id="rId23"/>
          </p:cNvPr>
          <p:cNvSpPr/>
          <p:nvPr/>
        </p:nvSpPr>
        <p:spPr>
          <a:xfrm>
            <a:off x="9247615" y="3070465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300</a:t>
            </a:r>
            <a:endParaRPr/>
          </a:p>
        </p:txBody>
      </p:sp>
      <p:sp>
        <p:nvSpPr>
          <p:cNvPr id="124" name="Google Shape;124;p2">
            <a:hlinkClick action="ppaction://hlinksldjump" r:id="rId24"/>
          </p:cNvPr>
          <p:cNvSpPr/>
          <p:nvPr/>
        </p:nvSpPr>
        <p:spPr>
          <a:xfrm>
            <a:off x="10489938" y="3743329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400</a:t>
            </a:r>
            <a:endParaRPr/>
          </a:p>
        </p:txBody>
      </p:sp>
      <p:sp>
        <p:nvSpPr>
          <p:cNvPr id="125" name="Google Shape;125;p2">
            <a:hlinkClick action="ppaction://hlinksldjump" r:id="rId25"/>
          </p:cNvPr>
          <p:cNvSpPr/>
          <p:nvPr/>
        </p:nvSpPr>
        <p:spPr>
          <a:xfrm>
            <a:off x="9247615" y="4434121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500</a:t>
            </a:r>
            <a:endParaRPr/>
          </a:p>
        </p:txBody>
      </p:sp>
      <p:sp>
        <p:nvSpPr>
          <p:cNvPr id="126" name="Google Shape;126;p2">
            <a:hlinkClick action="ppaction://hlinksldjump" r:id="rId26"/>
          </p:cNvPr>
          <p:cNvSpPr/>
          <p:nvPr/>
        </p:nvSpPr>
        <p:spPr>
          <a:xfrm>
            <a:off x="10489938" y="5106986"/>
            <a:ext cx="1480152" cy="127599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5875">
            <a:solidFill>
              <a:srgbClr val="C9CD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s-CZ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VYSVĚTLI SLOVO SOFTWARE</a:t>
            </a:r>
            <a:endParaRPr/>
          </a:p>
        </p:txBody>
      </p:sp>
      <p:pic>
        <p:nvPicPr>
          <p:cNvPr descr="Domov" id="258" name="Google Shape;258;p20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3506" y="2062420"/>
            <a:ext cx="6804212" cy="4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POZNEJ PERIFERIE NA OBRÁZKU</a:t>
            </a:r>
            <a:endParaRPr/>
          </a:p>
        </p:txBody>
      </p:sp>
      <p:pic>
        <p:nvPicPr>
          <p:cNvPr descr="Domov" id="265" name="Google Shape;265;p21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7659" y="2503125"/>
            <a:ext cx="3312459" cy="331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1882" y="2317376"/>
            <a:ext cx="3576918" cy="35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POZNEJ PERIFERIE NA OBRÁZKU</a:t>
            </a:r>
            <a:endParaRPr/>
          </a:p>
        </p:txBody>
      </p:sp>
      <p:pic>
        <p:nvPicPr>
          <p:cNvPr descr="Domov" id="273" name="Google Shape;273;p2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40" y="1066800"/>
            <a:ext cx="4426055" cy="442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8887" y="1620777"/>
            <a:ext cx="4804525" cy="344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7">
            <a:alphaModFix/>
          </a:blip>
          <a:srcRect b="24409" l="955" r="-954" t="15351"/>
          <a:stretch/>
        </p:blipFill>
        <p:spPr>
          <a:xfrm>
            <a:off x="3843640" y="3774003"/>
            <a:ext cx="4504719" cy="292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JAK MŮŽEME DĚLIT PERIFERIE POČÍTAČE?</a:t>
            </a:r>
            <a:endParaRPr/>
          </a:p>
        </p:txBody>
      </p:sp>
      <p:pic>
        <p:nvPicPr>
          <p:cNvPr descr="Domov" id="282" name="Google Shape;282;p23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5">
            <a:alphaModFix/>
          </a:blip>
          <a:srcRect b="0" l="0" r="0" t="44510"/>
          <a:stretch/>
        </p:blipFill>
        <p:spPr>
          <a:xfrm>
            <a:off x="1985682" y="2386008"/>
            <a:ext cx="7687236" cy="319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UVEĎ 2 PŘÍKLADY VSTUPNÍ </a:t>
            </a:r>
            <a:br>
              <a:rPr lang="cs-CZ"/>
            </a:br>
            <a:r>
              <a:rPr lang="cs-CZ"/>
              <a:t>			A 2 PŘÍKLADY VÝSTUPNÍ PERIFERIE</a:t>
            </a:r>
            <a:endParaRPr/>
          </a:p>
        </p:txBody>
      </p:sp>
      <p:pic>
        <p:nvPicPr>
          <p:cNvPr descr="Domov" id="289" name="Google Shape;289;p24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6170" y="2244066"/>
            <a:ext cx="7579659" cy="430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VYBER VŠECHNY VÝSTUPNÍ PERIFERIE</a:t>
            </a:r>
            <a:endParaRPr/>
          </a:p>
        </p:txBody>
      </p:sp>
      <p:pic>
        <p:nvPicPr>
          <p:cNvPr descr="Domov" id="296" name="Google Shape;296;p25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7094" y="2052345"/>
            <a:ext cx="9117106" cy="422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MUSÍ BÝT PERIFERIE VŽDY U POČÍTAČE, </a:t>
            </a:r>
            <a:br>
              <a:rPr lang="cs-CZ"/>
            </a:br>
            <a:r>
              <a:rPr lang="cs-CZ"/>
              <a:t>ABY FUNGOVAL?</a:t>
            </a:r>
            <a:endParaRPr/>
          </a:p>
        </p:txBody>
      </p:sp>
      <p:pic>
        <p:nvPicPr>
          <p:cNvPr descr="Domov" id="303" name="Google Shape;303;p2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427" y="2151541"/>
            <a:ext cx="4372255" cy="437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JE NA OBRÁZKU HARDWARE NEBO SOFTWARE?</a:t>
            </a:r>
            <a:endParaRPr/>
          </a:p>
        </p:txBody>
      </p:sp>
      <p:pic>
        <p:nvPicPr>
          <p:cNvPr descr="Domov" id="132" name="Google Shape;132;p3">
            <a:hlinkClick action="ppaction://hlinksldjump"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5">
            <a:alphaModFix/>
          </a:blip>
          <a:srcRect b="0" l="27072" r="27686" t="0"/>
          <a:stretch/>
        </p:blipFill>
        <p:spPr>
          <a:xfrm>
            <a:off x="4208930" y="1680848"/>
            <a:ext cx="4464423" cy="517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ROZPOZNEJTE</a:t>
            </a:r>
            <a:r>
              <a:rPr lang="cs-CZ"/>
              <a:t> HARDWARE A SOFTWARE</a:t>
            </a:r>
            <a:endParaRPr/>
          </a:p>
        </p:txBody>
      </p:sp>
      <p:pic>
        <p:nvPicPr>
          <p:cNvPr id="139" name="Google Shape;13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940" y="2250059"/>
            <a:ext cx="5354797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mov" id="140" name="Google Shape;140;p4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8683" y="1823021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NAJDI OBRÁZEK, KTERÝ SEM NEPATŘÍ</a:t>
            </a:r>
            <a:endParaRPr/>
          </a:p>
        </p:txBody>
      </p:sp>
      <p:pic>
        <p:nvPicPr>
          <p:cNvPr descr="Domov" id="147" name="Google Shape;147;p5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5"/>
          <p:cNvGrpSpPr/>
          <p:nvPr/>
        </p:nvGrpSpPr>
        <p:grpSpPr>
          <a:xfrm>
            <a:off x="2671483" y="1930255"/>
            <a:ext cx="6641166" cy="4737905"/>
            <a:chOff x="2671483" y="1930255"/>
            <a:chExt cx="6641166" cy="4737905"/>
          </a:xfrm>
        </p:grpSpPr>
        <p:pic>
          <p:nvPicPr>
            <p:cNvPr descr="Software Icons - Computer Software Icon Png Transparent PNG - 600x564 -  Free Download on NicePNG" id="149" name="Google Shape;14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71483" y="1930255"/>
              <a:ext cx="6641166" cy="4737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et of computer components. Vector illustration in cartoon style isolated  on white background. 22785498 Vector Art at Vecteezy" id="150" name="Google Shape;150;p5"/>
            <p:cNvPicPr preferRelativeResize="0"/>
            <p:nvPr/>
          </p:nvPicPr>
          <p:blipFill rotWithShape="1">
            <a:blip r:embed="rId6">
              <a:alphaModFix/>
            </a:blip>
            <a:srcRect b="0" l="64381" r="0" t="52418"/>
            <a:stretch/>
          </p:blipFill>
          <p:spPr>
            <a:xfrm>
              <a:off x="6902825" y="5065776"/>
              <a:ext cx="1541758" cy="14996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POJMENUJ VĚCI NA OBRÁZKU</a:t>
            </a:r>
            <a:endParaRPr/>
          </a:p>
        </p:txBody>
      </p:sp>
      <p:pic>
        <p:nvPicPr>
          <p:cNvPr descr="Domov" id="156" name="Google Shape;156;p6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540" y="2687277"/>
            <a:ext cx="2713084" cy="252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8729" y="4424081"/>
            <a:ext cx="3048000" cy="21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0270" y="1367924"/>
            <a:ext cx="3312459" cy="331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08943" y="2834640"/>
            <a:ext cx="4372422" cy="437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VYSVĚTLI ROZDÍL MEZI </a:t>
            </a:r>
            <a:br>
              <a:rPr lang="cs-CZ"/>
            </a:br>
            <a:r>
              <a:rPr lang="cs-CZ"/>
              <a:t>		 	HARDWAREM A SOFTWAREM</a:t>
            </a:r>
            <a:endParaRPr/>
          </a:p>
        </p:txBody>
      </p:sp>
      <p:pic>
        <p:nvPicPr>
          <p:cNvPr descr="Domov" id="166" name="Google Shape;166;p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rdware vs Software | Board Infinity" id="167" name="Google Shape;16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7706" y="2162119"/>
            <a:ext cx="7593106" cy="42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JAK SPOLUPRACUJE HARDWARE A SOFTWARE?</a:t>
            </a:r>
            <a:endParaRPr/>
          </a:p>
        </p:txBody>
      </p:sp>
      <p:pic>
        <p:nvPicPr>
          <p:cNvPr descr="Domov" id="173" name="Google Shape;173;p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Fundamentals - Hardware vs Software - Learn How to Use Computers &amp;  Basics for Beginners PC" id="174" name="Google Shape;174;p8"/>
          <p:cNvPicPr preferRelativeResize="0"/>
          <p:nvPr/>
        </p:nvPicPr>
        <p:blipFill rotWithShape="1">
          <a:blip r:embed="rId5">
            <a:alphaModFix/>
          </a:blip>
          <a:srcRect b="0" l="1884" r="2106" t="0"/>
          <a:stretch/>
        </p:blipFill>
        <p:spPr>
          <a:xfrm>
            <a:off x="2339789" y="1867776"/>
            <a:ext cx="7763436" cy="454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</a:pPr>
            <a:r>
              <a:rPr lang="cs-CZ"/>
              <a:t>POZNEJ SOUČÁSTKU NA OBRÁZKU</a:t>
            </a:r>
            <a:endParaRPr/>
          </a:p>
        </p:txBody>
      </p:sp>
      <p:pic>
        <p:nvPicPr>
          <p:cNvPr descr="Domov" id="180" name="Google Shape;180;p9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40" y="581558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 rotWithShape="1">
          <a:blip r:embed="rId5">
            <a:alphaModFix/>
          </a:blip>
          <a:srcRect b="12890" l="9226" r="7869" t="12416"/>
          <a:stretch/>
        </p:blipFill>
        <p:spPr>
          <a:xfrm>
            <a:off x="2967318" y="1954305"/>
            <a:ext cx="6562164" cy="431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ál">
  <a:themeElements>
    <a:clrScheme name="Integral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2025-09-29T12:26:13Z</dcterms:created>
  <dc:creator>Marek Salaj</dc:creator>
</cp:coreProperties>
</file>